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1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jY0O/UxwVCK2vc/hdwcKp6rU0b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Residenti</c:v>
                </c:pt>
              </c:strCache>
            </c:strRef>
          </c:tx>
          <c:spPr>
            <a:solidFill>
              <a:srgbClr val="B5642E"/>
            </a:solidFill>
            <a:ln w="38100" cap="flat">
              <a:solidFill>
                <a:srgbClr val="B5642E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6324B"/>
                    </a:solidFill>
                    <a:latin typeface="Arial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B5642E"/>
              </a:solidFill>
              <a:ln w="9525" cap="flat">
                <a:solidFill>
                  <a:srgbClr val="B5642E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2001</c:v>
                  </c:pt>
                  <c:pt idx="1">
                    <c:v>2011</c:v>
                  </c:pt>
                  <c:pt idx="2">
                    <c:v>2018</c:v>
                  </c:pt>
                  <c:pt idx="3">
                    <c:v>2020</c:v>
                  </c:pt>
                  <c:pt idx="4">
                    <c:v>2023</c:v>
                  </c:pt>
                  <c:pt idx="5">
                    <c:v>2024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1269</c:v>
                </c:pt>
                <c:pt idx="1">
                  <c:v>1035</c:v>
                </c:pt>
                <c:pt idx="2">
                  <c:v>947</c:v>
                </c:pt>
                <c:pt idx="3">
                  <c:v>899</c:v>
                </c:pt>
                <c:pt idx="4">
                  <c:v>886</c:v>
                </c:pt>
                <c:pt idx="5">
                  <c:v>903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6324B"/>
                  </a:solidFill>
                  <a:latin typeface="Arial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7A87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300"/>
          <c:min val="700"/>
        </c:scaling>
        <c:delete val="0"/>
        <c:axPos val="l"/>
        <c:majorGridlines>
          <c:spPr>
            <a:ln w="6350" cap="flat">
              <a:solidFill>
                <a:srgbClr val="E8E2D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7A87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B5642E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1"/>
            <c:bubble3D val="0"/>
            <c:spPr>
              <a:solidFill>
                <a:srgbClr val="16324B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2"/>
            <c:bubble3D val="0"/>
            <c:spPr>
              <a:solidFill>
                <a:srgbClr val="D9A23B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3"/>
            <c:bubble3D val="0"/>
            <c:spPr>
              <a:solidFill>
                <a:srgbClr val="3E6F8E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4"/>
            <c:bubble3D val="0"/>
            <c:spPr>
              <a:solidFill>
                <a:srgbClr val="7FA6B8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5"/>
            <c:bubble3D val="0"/>
            <c:spPr>
              <a:solidFill>
                <a:srgbClr val="C9A66B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Pt>
            <c:idx val="6"/>
            <c:bubble3D val="0"/>
            <c:spPr>
              <a:solidFill>
                <a:srgbClr val="9AA7B0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Museo Girimonte 35%</c:v>
                </c:pt>
                <c:pt idx="1">
                  <c:v>Beni recuperati / accoglienza 22%</c:v>
                </c:pt>
                <c:pt idx="2">
                  <c:v>Residenze e cultura 13%</c:v>
                </c:pt>
                <c:pt idx="3">
                  <c:v>Cammino e territorio 10%</c:v>
                </c:pt>
                <c:pt idx="4">
                  <c:v>Digitale 10%</c:v>
                </c:pt>
                <c:pt idx="5">
                  <c:v>Comunicazione 6%</c:v>
                </c:pt>
                <c:pt idx="6">
                  <c:v>Gestione e rischi 4%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35</c:v>
                </c:pt>
                <c:pt idx="1">
                  <c:v>22</c:v>
                </c:pt>
                <c:pt idx="2">
                  <c:v>13</c:v>
                </c:pt>
                <c:pt idx="3">
                  <c:v>10</c:v>
                </c:pt>
                <c:pt idx="4">
                  <c:v>10</c:v>
                </c:pt>
                <c:pt idx="5">
                  <c:v>6</c:v>
                </c:pt>
                <c:pt idx="6">
                  <c:v>4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243340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>
        <c:manualLayout>
          <c:layoutTarget val="inner"/>
          <c:xMode val="edge"/>
          <c:yMode val="edge"/>
          <c:x val="0.075"/>
          <c:y val="0.03"/>
          <c:w val="0.915"/>
          <c:h val="0.7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Inerziale (senza progetto)</c:v>
                </c:pt>
              </c:strCache>
            </c:strRef>
          </c:tx>
          <c:spPr>
            <a:ln w="28575" cap="rnd">
              <a:solidFill>
                <a:srgbClr val="9A9A9A"/>
              </a:solidFill>
              <a:prstDash val="dash"/>
              <a:round/>
            </a:ln>
            <a:effectLst/>
          </c:spPr>
          <c:dLbls>
            <c:dLbl>
              <c:idx val="0"/>
              <c:numFmt formatCode="#,##0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sz="1000">
                      <a:solidFill>
                        <a:srgbClr val="9A9A9A"/>
                      </a:solidFill>
                      <a:latin typeface="Arial"/>
                    </a:defRPr>
                  </a:pPr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numFmt formatCode="#,##0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sz="1000">
                      <a:solidFill>
                        <a:srgbClr val="9A9A9A"/>
                      </a:solidFill>
                      <a:latin typeface="Arial"/>
                    </a:defRPr>
                  </a:pPr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903</c:v>
                </c:pt>
                <c:pt idx="1">
                  <c:v>889</c:v>
                </c:pt>
                <c:pt idx="2">
                  <c:v>876</c:v>
                </c:pt>
                <c:pt idx="3">
                  <c:v>862</c:v>
                </c:pt>
                <c:pt idx="4">
                  <c:v>848</c:v>
                </c:pt>
                <c:pt idx="5">
                  <c:v>833</c:v>
                </c:pt>
                <c:pt idx="6">
                  <c:v>819</c:v>
                </c:pt>
                <c:pt idx="7">
                  <c:v>804</c:v>
                </c:pt>
                <c:pt idx="8">
                  <c:v>790</c:v>
                </c:pt>
                <c:pt idx="9">
                  <c:v>775</c:v>
                </c:pt>
                <c:pt idx="10">
                  <c:v>760</c:v>
                </c:pt>
                <c:pt idx="11">
                  <c:v>745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Base (progetto attuato)</c:v>
                </c:pt>
              </c:strCache>
            </c:strRef>
          </c:tx>
          <c:spPr>
            <a:ln w="44450" cap="rnd">
              <a:solidFill>
                <a:srgbClr val="B5642E"/>
              </a:solidFill>
              <a:prstDash val="solid"/>
              <a:round/>
            </a:ln>
            <a:effectLst/>
          </c:spPr>
          <c:dLbls>
            <c:dLbl>
              <c:idx val="4"/>
              <c:numFmt formatCode="#,##0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sz="1000">
                      <a:solidFill>
                        <a:srgbClr val="B5642E"/>
                      </a:solidFill>
                      <a:latin typeface="Arial"/>
                    </a:defRPr>
                  </a:pPr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numFmt formatCode="#,##0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sz="1000">
                      <a:solidFill>
                        <a:srgbClr val="B5642E"/>
                      </a:solidFill>
                      <a:latin typeface="Arial"/>
                    </a:defRPr>
                  </a:pPr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903</c:v>
                </c:pt>
                <c:pt idx="1">
                  <c:v>897</c:v>
                </c:pt>
                <c:pt idx="2">
                  <c:v>896</c:v>
                </c:pt>
                <c:pt idx="3">
                  <c:v>897</c:v>
                </c:pt>
                <c:pt idx="4">
                  <c:v>902</c:v>
                </c:pt>
                <c:pt idx="5">
                  <c:v>908</c:v>
                </c:pt>
                <c:pt idx="6">
                  <c:v>913</c:v>
                </c:pt>
                <c:pt idx="7">
                  <c:v>918</c:v>
                </c:pt>
                <c:pt idx="8">
                  <c:v>923</c:v>
                </c:pt>
                <c:pt idx="9">
                  <c:v>927</c:v>
                </c:pt>
                <c:pt idx="10">
                  <c:v>931</c:v>
                </c:pt>
                <c:pt idx="11">
                  <c:v>935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Piena attuazione</c:v>
                </c:pt>
              </c:strCache>
            </c:strRef>
          </c:tx>
          <c:spPr>
            <a:ln w="28575" cap="rnd">
              <a:solidFill>
                <a:srgbClr val="2E7D5B"/>
              </a:solidFill>
              <a:prstDash val="sysDash"/>
              <a:round/>
            </a:ln>
            <a:effectLst/>
          </c:spPr>
          <c:dLbls>
            <c:dLbl>
              <c:idx val="11"/>
              <c:numFmt formatCode="#,##0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sz="1000">
                      <a:solidFill>
                        <a:srgbClr val="2E7D5B"/>
                      </a:solidFill>
                      <a:latin typeface="Arial"/>
                    </a:defRPr>
                  </a:pPr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0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903</c:v>
                </c:pt>
                <c:pt idx="1">
                  <c:v>903</c:v>
                </c:pt>
                <c:pt idx="2">
                  <c:v>903</c:v>
                </c:pt>
                <c:pt idx="3">
                  <c:v>907</c:v>
                </c:pt>
                <c:pt idx="4">
                  <c:v>919</c:v>
                </c:pt>
                <c:pt idx="5">
                  <c:v>934</c:v>
                </c:pt>
                <c:pt idx="6">
                  <c:v>949</c:v>
                </c:pt>
                <c:pt idx="7">
                  <c:v>963</c:v>
                </c:pt>
                <c:pt idx="8">
                  <c:v>978</c:v>
                </c:pt>
                <c:pt idx="9">
                  <c:v>992</c:v>
                </c:pt>
                <c:pt idx="10">
                  <c:v>1006</c:v>
                </c:pt>
                <c:pt idx="11">
                  <c:v>1019</c:v>
                </c:pt>
              </c:numCache>
            </c:numRef>
          </c:val>
          <c:smooth val="0"/>
        </c:ser>
        <c:marker val="0"/>
        <c:axId val="311000001"/>
        <c:axId val="311000002"/>
      </c:lineChart>
      <c:catAx>
        <c:axId val="31100000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2700000" vert="horz"/>
          <a:lstStyle/>
          <a:p>
            <a:pPr>
              <a:defRPr sz="900" b="0" i="0" u="none" strike="noStrike">
                <a:solidFill>
                  <a:srgbClr val="7A8794"/>
                </a:solidFill>
                <a:latin typeface="Arial"/>
              </a:defRPr>
            </a:pPr>
            <a:endParaRPr lang="it-IT"/>
          </a:p>
        </c:txPr>
        <c:crossAx val="311000002"/>
        <c:crosses val="autoZero"/>
        <c:auto val="1"/>
        <c:lblAlgn val="ctr"/>
        <c:lblOffset val="100"/>
        <c:tickLblSkip val="1"/>
        <c:noMultiLvlLbl val="1"/>
      </c:catAx>
      <c:valAx>
        <c:axId val="311000002"/>
        <c:scaling>
          <c:orientation val="minMax"/>
          <c:max val="1060"/>
          <c:min val="700"/>
        </c:scaling>
        <c:delete val="0"/>
        <c:axPos val="l"/>
        <c:majorGridlines>
          <c:spPr>
            <a:ln w="6350" cap="flat">
              <a:solidFill>
                <a:srgbClr val="E8E2D7"/>
              </a:solidFill>
              <a:prstDash val="solid"/>
              <a:round/>
            </a:ln>
          </c:spPr>
        </c:majorGridlines>
        <c:numFmt formatCode="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A8794"/>
                </a:solidFill>
                <a:latin typeface="Arial"/>
              </a:defRPr>
            </a:pPr>
            <a:endParaRPr lang="it-IT"/>
          </a:p>
        </c:txPr>
        <c:crossAx val="311000001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sz="900" b="0">
              <a:solidFill>
                <a:srgbClr val="16324B"/>
              </a:solidFill>
              <a:latin typeface="Arial"/>
            </a:defRPr>
          </a:pPr>
          <a:endParaRPr lang="it-IT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" name="Google Shape;4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png"/><Relationship Id="rId4" Type="http://schemas.openxmlformats.org/officeDocument/2006/relationships/image" Target="../media/image26.png"/><Relationship Id="rId5" Type="http://schemas.openxmlformats.org/officeDocument/2006/relationships/image" Target="../media/image4.png"/><Relationship Id="rId6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Relationship Id="rId4" Type="http://schemas.openxmlformats.org/officeDocument/2006/relationships/image" Target="../media/image4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chart" Target="../charts/chart3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32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7.png"/><Relationship Id="rId4" Type="http://schemas.openxmlformats.org/officeDocument/2006/relationships/chart" Target="../charts/chart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Relationship Id="rId4" Type="http://schemas.openxmlformats.org/officeDocument/2006/relationships/image" Target="../media/image12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Relationship Id="rId4" Type="http://schemas.openxmlformats.org/officeDocument/2006/relationships/image" Target="../media/image23.png"/><Relationship Id="rId5" Type="http://schemas.openxmlformats.org/officeDocument/2006/relationships/image" Target="../media/image7.png"/><Relationship Id="rId6" Type="http://schemas.openxmlformats.org/officeDocument/2006/relationships/image" Target="../media/image28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7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28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Relationship Id="rId4" Type="http://schemas.openxmlformats.org/officeDocument/2006/relationships/image" Target="../media/image10.png"/><Relationship Id="rId5" Type="http://schemas.openxmlformats.org/officeDocument/2006/relationships/image" Target="../media/image41.png"/><Relationship Id="rId6" Type="http://schemas.openxmlformats.org/officeDocument/2006/relationships/image" Target="../media/image14.png"/><Relationship Id="rId7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7.png"/><Relationship Id="rId4" Type="http://schemas.openxmlformats.org/officeDocument/2006/relationships/image" Target="../media/image28.png"/><Relationship Id="rId11" Type="http://schemas.openxmlformats.org/officeDocument/2006/relationships/image" Target="../media/image4.png"/><Relationship Id="rId10" Type="http://schemas.openxmlformats.org/officeDocument/2006/relationships/image" Target="../media/image19.png"/><Relationship Id="rId12" Type="http://schemas.openxmlformats.org/officeDocument/2006/relationships/image" Target="../media/image10.png"/><Relationship Id="rId9" Type="http://schemas.openxmlformats.org/officeDocument/2006/relationships/image" Target="../media/image16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13.png"/><Relationship Id="rId8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7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324B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92440" y="1783080"/>
            <a:ext cx="3108960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640080" y="1371600"/>
            <a:ext cx="6858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D9A23B"/>
                </a:solidFill>
                <a:latin typeface="Arial"/>
                <a:ea typeface="Arial"/>
                <a:cs typeface="Arial"/>
                <a:sym typeface="Arial"/>
              </a:rPr>
              <a:t>BUSINESS CASE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640080" y="1828800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5400"/>
              <a:buFont typeface="Cambria"/>
              <a:buNone/>
            </a:pPr>
            <a:r>
              <a:rPr b="1" i="0" lang="en-US" sz="5400" u="none" cap="none" strike="noStrike">
                <a:solidFill>
                  <a:srgbClr val="F4ECD9"/>
                </a:solidFill>
                <a:latin typeface="Cambria"/>
                <a:ea typeface="Cambria"/>
                <a:cs typeface="Cambria"/>
                <a:sym typeface="Cambria"/>
              </a:rPr>
              <a:t>Castelsilano,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640080" y="2788920"/>
            <a:ext cx="7315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3000"/>
              <a:buFont typeface="Cambria"/>
              <a:buNone/>
            </a:pPr>
            <a:r>
              <a:rPr b="0" i="1" lang="en-US" sz="30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la Terrazza Generativa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40080" y="3794760"/>
            <a:ext cx="6766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800"/>
              <a:buFont typeface="Cambria"/>
              <a:buNone/>
            </a:pPr>
            <a:r>
              <a:rPr b="0" i="1" lang="en-US" sz="1800" u="none" cap="none" strike="noStrike">
                <a:solidFill>
                  <a:srgbClr val="F4ECD9"/>
                </a:solidFill>
                <a:latin typeface="Cambria"/>
                <a:ea typeface="Cambria"/>
                <a:cs typeface="Cambria"/>
                <a:sym typeface="Cambria"/>
              </a:rPr>
              <a:t>«L'Arca che salva un paese»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640080" y="5486400"/>
            <a:ext cx="84124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Strategia di valorizzazione dell'Arca di Giovanni Girimonte e del patrimonio culturale del borgo.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Master di II livello «Management dei beni culturali, dei borghi e delle aree interne» · Pegaso/Medea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MANAGEMENT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Il governo del progetto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38" name="Google Shape;23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0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640080" y="2240280"/>
            <a:ext cx="3322320" cy="356616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"/>
          <p:cNvSpPr/>
          <p:nvPr/>
        </p:nvSpPr>
        <p:spPr>
          <a:xfrm>
            <a:off x="982980" y="2537460"/>
            <a:ext cx="960120" cy="9601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2" name="Google Shape;24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3010" y="277749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0"/>
          <p:cNvSpPr/>
          <p:nvPr/>
        </p:nvSpPr>
        <p:spPr>
          <a:xfrm>
            <a:off x="2240280" y="2651760"/>
            <a:ext cx="1584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Obiettivi SMART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1005840" y="3840480"/>
            <a:ext cx="263652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Museo aperto e Arca in sicurezza (anno 3)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8–12 occupati diretti; ≥ 20 esperienze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Autocopertura dei costi ≥ 60%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≥ 12 immobili recuperati; 0 consumo di suolo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4419600" y="2240280"/>
            <a:ext cx="3322320" cy="356616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0"/>
          <p:cNvSpPr/>
          <p:nvPr/>
        </p:nvSpPr>
        <p:spPr>
          <a:xfrm>
            <a:off x="4762500" y="2537460"/>
            <a:ext cx="960120" cy="96012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7" name="Google Shape;24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2530" y="277749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0"/>
          <p:cNvSpPr/>
          <p:nvPr/>
        </p:nvSpPr>
        <p:spPr>
          <a:xfrm>
            <a:off x="6019800" y="2651760"/>
            <a:ext cx="1584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Monitoraggio &amp; impatti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4785360" y="3840480"/>
            <a:ext cx="263652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Cruscotto trimestrale, 12 indicatori, ReGiS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Bilancio sociale e valutazione SROI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Mappatura impatti: istituzionale, ambientale,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sociale, economico, culturale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8199120" y="2240280"/>
            <a:ext cx="3322320" cy="356616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8542020" y="2537460"/>
            <a:ext cx="960120" cy="9601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2" name="Google Shape;252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2050" y="277749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/>
          <p:nvPr/>
        </p:nvSpPr>
        <p:spPr>
          <a:xfrm>
            <a:off x="9799320" y="2651760"/>
            <a:ext cx="1584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Gestione dei rischi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8564880" y="3840480"/>
            <a:ext cx="2636520" cy="1783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Registro conforme a ISO 31000 + PMBOK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Rischi di management e tecnico-operativi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Verifica statica dell'Arca = prima azione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700"/>
              </a:spcBef>
              <a:spcAft>
                <a:spcPts val="0"/>
              </a:spcAft>
              <a:buClr>
                <a:srgbClr val="24334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Autocopertura come presidio anti-dipendenza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0"/>
          <p:cNvSpPr/>
          <p:nvPr/>
        </p:nvSpPr>
        <p:spPr>
          <a:xfrm>
            <a:off x="640080" y="594360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Obiettivi misurabili, avanzamento monitorato, effetti mappati, rischi presidiati: un progetto che si governa con i dati.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ROADMAP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1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Tre anni: dall'Arca alla comunità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3" name="Google Shape;26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1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1"/>
          <p:cNvSpPr/>
          <p:nvPr/>
        </p:nvSpPr>
        <p:spPr>
          <a:xfrm>
            <a:off x="640080" y="1417320"/>
            <a:ext cx="10424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Un percorso che parte dalla messa in sicurezza dell'Arca e arriva al pieno regime dell'offerta.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640080" y="2194560"/>
            <a:ext cx="3322320" cy="393192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1"/>
          <p:cNvSpPr/>
          <p:nvPr/>
        </p:nvSpPr>
        <p:spPr>
          <a:xfrm>
            <a:off x="868680" y="2377440"/>
            <a:ext cx="822960" cy="82296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8" name="Google Shape;26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4420" y="2583180"/>
            <a:ext cx="411480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1"/>
          <p:cNvSpPr/>
          <p:nvPr/>
        </p:nvSpPr>
        <p:spPr>
          <a:xfrm>
            <a:off x="868680" y="237744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1828800" y="2423160"/>
            <a:ext cx="195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Anno 1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1828800" y="2852928"/>
            <a:ext cx="1950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AVVIO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960120" y="3520440"/>
            <a:ext cx="268224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Rete culturale e cooperativa di comunità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Verifiche sull'Arca (proprietà, statica, ICCD)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Brand, hub digitale e Scuola dei Custodi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Rilievo e recupero dei beni non utilizzati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4419600" y="2194560"/>
            <a:ext cx="3322320" cy="3931920"/>
          </a:xfrm>
          <a:prstGeom prst="roundRect">
            <a:avLst>
              <a:gd fmla="val 2752" name="adj"/>
            </a:avLst>
          </a:prstGeom>
          <a:solidFill>
            <a:srgbClr val="16324B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1"/>
          <p:cNvSpPr/>
          <p:nvPr/>
        </p:nvSpPr>
        <p:spPr>
          <a:xfrm>
            <a:off x="4648200" y="2377440"/>
            <a:ext cx="822960" cy="82296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5" name="Google Shape;27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3940" y="2583180"/>
            <a:ext cx="411480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1"/>
          <p:cNvSpPr/>
          <p:nvPr/>
        </p:nvSpPr>
        <p:spPr>
          <a:xfrm>
            <a:off x="4648200" y="237744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5608320" y="2423160"/>
            <a:ext cx="195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4ECD9"/>
                </a:solidFill>
                <a:latin typeface="Cambria"/>
                <a:ea typeface="Cambria"/>
                <a:cs typeface="Cambria"/>
                <a:sym typeface="Cambria"/>
              </a:rPr>
              <a:t>Anno 2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5608320" y="2852928"/>
            <a:ext cx="1950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D9A23B"/>
                </a:solidFill>
                <a:latin typeface="Arial"/>
                <a:ea typeface="Arial"/>
                <a:cs typeface="Arial"/>
                <a:sym typeface="Arial"/>
              </a:rPr>
              <a:t>ATTIVAZIONE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1"/>
          <p:cNvSpPr/>
          <p:nvPr/>
        </p:nvSpPr>
        <p:spPr>
          <a:xfrm>
            <a:off x="4739640" y="3520440"/>
            <a:ext cx="268224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Sito dell'Arca in sicurezza e aperto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Casa dell'artista e accoglienza diffusa operative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«Cammino della Terrazza» (QR/AR) e festival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Catalogo esperienze «dei 5 sensi» e diaspora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1"/>
          <p:cNvSpPr/>
          <p:nvPr/>
        </p:nvSpPr>
        <p:spPr>
          <a:xfrm>
            <a:off x="8199120" y="2194560"/>
            <a:ext cx="3322320" cy="393192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8427720" y="2377440"/>
            <a:ext cx="822960" cy="82296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82" name="Google Shape;28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33460" y="2583180"/>
            <a:ext cx="411480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1"/>
          <p:cNvSpPr/>
          <p:nvPr/>
        </p:nvSpPr>
        <p:spPr>
          <a:xfrm>
            <a:off x="8427720" y="237744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1"/>
          <p:cNvSpPr/>
          <p:nvPr/>
        </p:nvSpPr>
        <p:spPr>
          <a:xfrm>
            <a:off x="9387840" y="2423160"/>
            <a:ext cx="195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Anno 3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9387840" y="2852928"/>
            <a:ext cx="1950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REGIME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8519160" y="3520440"/>
            <a:ext cx="268224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Museo e ospitalità diffusa a pieno regime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Festival annuale consolidato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Crescita dei ricavi propri (autocopertura)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Char char="•"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Monitoraggio dati e valutazione d'impatto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IMPATTO DEMOGRAFICO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Che cosa cambia, in abitanti, se il progetto si fa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3" name="Google Shape;2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2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640080" y="1828800"/>
            <a:ext cx="38404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8800"/>
              <a:buFont typeface="Cambria"/>
              <a:buNone/>
            </a:pPr>
            <a:r>
              <a:rPr b="1" i="0" lang="en-US" sz="8800" u="none" cap="none" strike="noStrike">
                <a:solidFill>
                  <a:srgbClr val="B5642E"/>
                </a:solidFill>
                <a:latin typeface="Cambria"/>
                <a:ea typeface="Cambria"/>
                <a:cs typeface="Cambria"/>
                <a:sym typeface="Cambria"/>
              </a:rPr>
              <a:t>+190</a:t>
            </a:r>
            <a:endParaRPr b="0" i="0" sz="8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2"/>
          <p:cNvSpPr/>
          <p:nvPr/>
        </p:nvSpPr>
        <p:spPr>
          <a:xfrm>
            <a:off x="640080" y="297180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abitanti di scarto al 2035 fra scenario inerziale (745) e scenario base con progetto (935).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2"/>
          <p:cNvSpPr/>
          <p:nvPr/>
        </p:nvSpPr>
        <p:spPr>
          <a:xfrm>
            <a:off x="640080" y="3886200"/>
            <a:ext cx="19202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  <a:t>2028</a:t>
            </a:r>
            <a:b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l’anno in cui il calo si arresta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2697480" y="3886200"/>
            <a:ext cx="20116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  <a:t>+18/anno</a:t>
            </a:r>
            <a:b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saldo migratorio a regime, ipotesi base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5120640" y="1783080"/>
            <a:ext cx="6309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Proiezione della popolazione residente, 2024–2035 (scenari)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00" name="Google Shape;300;p12"/>
          <p:cNvGraphicFramePr/>
          <p:nvPr/>
        </p:nvGraphicFramePr>
        <p:xfrm>
          <a:off x="5029200" y="2103120"/>
          <a:ext cx="6492240" cy="292608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301" name="Google Shape;301;p12"/>
          <p:cNvSpPr/>
          <p:nvPr/>
        </p:nvSpPr>
        <p:spPr>
          <a:xfrm>
            <a:off x="5029200" y="5212080"/>
            <a:ext cx="6492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Modello a coorti-componenti su base ISTAT 2024 (903 ab.). Il saldo naturale resta negativo in ogni scenario: il progetto agisce sul saldo migratorio. Stime prudenziali, non previsioni.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324B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D9A23B"/>
                </a:solidFill>
                <a:latin typeface="Arial"/>
                <a:ea typeface="Arial"/>
                <a:cs typeface="Arial"/>
                <a:sym typeface="Arial"/>
              </a:rPr>
              <a:t>LA RICHIESTA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08" name="Google Shape;30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3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3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4ECD9"/>
                </a:solidFill>
                <a:latin typeface="Cambria"/>
                <a:ea typeface="Cambria"/>
                <a:cs typeface="Cambria"/>
                <a:sym typeface="Cambria"/>
              </a:rPr>
              <a:t>Cosa chiediamo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3"/>
          <p:cNvSpPr/>
          <p:nvPr/>
        </p:nvSpPr>
        <p:spPr>
          <a:xfrm>
            <a:off x="640080" y="1481328"/>
            <a:ext cx="10424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400"/>
              <a:buFont typeface="Arial"/>
              <a:buNone/>
            </a:pPr>
            <a:r>
              <a:rPr b="0" i="1" lang="en-US" sz="14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Quattro condizioni per avviare il progetto e renderlo sostenibile nel tempo.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3"/>
          <p:cNvSpPr/>
          <p:nvPr/>
        </p:nvSpPr>
        <p:spPr>
          <a:xfrm>
            <a:off x="640080" y="1920240"/>
            <a:ext cx="5212080" cy="1417320"/>
          </a:xfrm>
          <a:prstGeom prst="roundRect">
            <a:avLst>
              <a:gd fmla="val 6452" name="adj"/>
            </a:avLst>
          </a:prstGeom>
          <a:solidFill>
            <a:srgbClr val="21425C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3"/>
          <p:cNvSpPr/>
          <p:nvPr/>
        </p:nvSpPr>
        <p:spPr>
          <a:xfrm>
            <a:off x="1005840" y="2171700"/>
            <a:ext cx="914400" cy="9144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4" name="Google Shape;31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4440" y="24003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3"/>
          <p:cNvSpPr/>
          <p:nvPr/>
        </p:nvSpPr>
        <p:spPr>
          <a:xfrm>
            <a:off x="2103120" y="214884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Adesione istituzionale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3"/>
          <p:cNvSpPr/>
          <p:nvPr/>
        </p:nvSpPr>
        <p:spPr>
          <a:xfrm>
            <a:off x="2103120" y="26060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Il sostegno dell'amministrazione e della rete dei Tre Borghi.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3"/>
          <p:cNvSpPr/>
          <p:nvPr/>
        </p:nvSpPr>
        <p:spPr>
          <a:xfrm>
            <a:off x="6309360" y="1920240"/>
            <a:ext cx="5212080" cy="1417320"/>
          </a:xfrm>
          <a:prstGeom prst="roundRect">
            <a:avLst>
              <a:gd fmla="val 6452" name="adj"/>
            </a:avLst>
          </a:prstGeom>
          <a:solidFill>
            <a:srgbClr val="21425C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3"/>
          <p:cNvSpPr/>
          <p:nvPr/>
        </p:nvSpPr>
        <p:spPr>
          <a:xfrm>
            <a:off x="6675120" y="2171700"/>
            <a:ext cx="914400" cy="9144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9" name="Google Shape;31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03720" y="24003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3"/>
          <p:cNvSpPr/>
          <p:nvPr/>
        </p:nvSpPr>
        <p:spPr>
          <a:xfrm>
            <a:off x="7772400" y="214884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Immobili e spazi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3"/>
          <p:cNvSpPr/>
          <p:nvPr/>
        </p:nvSpPr>
        <p:spPr>
          <a:xfrm>
            <a:off x="7772400" y="260604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Il conferimento dell'Arca e degli immobili da rifunzionalizzare per l'accoglienza.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3"/>
          <p:cNvSpPr/>
          <p:nvPr/>
        </p:nvSpPr>
        <p:spPr>
          <a:xfrm>
            <a:off x="640080" y="3703320"/>
            <a:ext cx="5212080" cy="1417320"/>
          </a:xfrm>
          <a:prstGeom prst="roundRect">
            <a:avLst>
              <a:gd fmla="val 6452" name="adj"/>
            </a:avLst>
          </a:prstGeom>
          <a:solidFill>
            <a:srgbClr val="21425C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3"/>
          <p:cNvSpPr/>
          <p:nvPr/>
        </p:nvSpPr>
        <p:spPr>
          <a:xfrm>
            <a:off x="1005840" y="3954780"/>
            <a:ext cx="914400" cy="9144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4" name="Google Shape;324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34440" y="418338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3"/>
          <p:cNvSpPr/>
          <p:nvPr/>
        </p:nvSpPr>
        <p:spPr>
          <a:xfrm>
            <a:off x="2103120" y="393192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Co-finanziamento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3"/>
          <p:cNvSpPr/>
          <p:nvPr/>
        </p:nvSpPr>
        <p:spPr>
          <a:xfrm>
            <a:off x="2103120" y="438912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L'accesso ai bandi dedicati e la compartecipazione alle risorse.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3"/>
          <p:cNvSpPr/>
          <p:nvPr/>
        </p:nvSpPr>
        <p:spPr>
          <a:xfrm>
            <a:off x="6309360" y="3703320"/>
            <a:ext cx="5212080" cy="1417320"/>
          </a:xfrm>
          <a:prstGeom prst="roundRect">
            <a:avLst>
              <a:gd fmla="val 6452" name="adj"/>
            </a:avLst>
          </a:prstGeom>
          <a:solidFill>
            <a:srgbClr val="21425C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3"/>
          <p:cNvSpPr/>
          <p:nvPr/>
        </p:nvSpPr>
        <p:spPr>
          <a:xfrm>
            <a:off x="6675120" y="3954780"/>
            <a:ext cx="914400" cy="9144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9" name="Google Shape;329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03720" y="418338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3"/>
          <p:cNvSpPr/>
          <p:nvPr/>
        </p:nvSpPr>
        <p:spPr>
          <a:xfrm>
            <a:off x="7772400" y="393192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Una governance condivisa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3"/>
          <p:cNvSpPr/>
          <p:nvPr/>
        </p:nvSpPr>
        <p:spPr>
          <a:xfrm>
            <a:off x="7772400" y="4389120"/>
            <a:ext cx="35661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Una cabina di regia pubblico-privata con la comunità.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800"/>
              <a:buFont typeface="Cambria"/>
              <a:buNone/>
            </a:pPr>
            <a:r>
              <a:rPr b="0" i="1" lang="en-US" sz="18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«Un'Arca che salva un paese, un castello che torna a riunire.»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IL PROBLEMA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Un borgo che rischia di spegnersi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640080" y="1828800"/>
            <a:ext cx="38404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8800"/>
              <a:buFont typeface="Cambria"/>
              <a:buNone/>
            </a:pPr>
            <a:r>
              <a:rPr b="1" i="0" lang="en-US" sz="8800" u="none" cap="none" strike="noStrike">
                <a:solidFill>
                  <a:srgbClr val="B5642E"/>
                </a:solidFill>
                <a:latin typeface="Cambria"/>
                <a:ea typeface="Cambria"/>
                <a:cs typeface="Cambria"/>
                <a:sym typeface="Cambria"/>
              </a:rPr>
              <a:t>−29%</a:t>
            </a:r>
            <a:endParaRPr b="0" i="0" sz="8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640080" y="2971800"/>
            <a:ext cx="4023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residenti dal 2001: da 1.269 a 903 abitanti (ISTAT, 2024).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640080" y="3886200"/>
            <a:ext cx="192024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  <a:t>1,92</a:t>
            </a:r>
            <a:b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componenti per famiglia (era 2,26)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2697480" y="3886200"/>
            <a:ext cx="20116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  <a:t>negativo</a:t>
            </a:r>
            <a:br>
              <a:rPr b="1" i="0" lang="en-US" sz="2600" u="none" cap="none" strike="noStrike">
                <a:solidFill>
                  <a:srgbClr val="16324B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saldo naturale da anni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5120640" y="1783080"/>
            <a:ext cx="6309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Popolazione residente, 2001–2024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6" name="Google Shape;36;p2"/>
          <p:cNvGraphicFramePr/>
          <p:nvPr/>
        </p:nvGraphicFramePr>
        <p:xfrm>
          <a:off x="5029200" y="2103120"/>
          <a:ext cx="6492240" cy="292608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37" name="Google Shape;37;p2"/>
          <p:cNvSpPr/>
          <p:nvPr/>
        </p:nvSpPr>
        <p:spPr>
          <a:xfrm>
            <a:off x="5029200" y="5212080"/>
            <a:ext cx="6492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Nota: il 2024 segna una lieve ripresa (+1,9%; saldo migratorio +21): l'ecosistema è permeabile a nuovi arrivi.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324B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D9A23B"/>
                </a:solidFill>
                <a:latin typeface="Arial"/>
                <a:ea typeface="Arial"/>
                <a:cs typeface="Arial"/>
                <a:sym typeface="Arial"/>
              </a:rPr>
              <a:t>L'IDEA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4" name="Google Shape;4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3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4ECD9"/>
                </a:solidFill>
                <a:latin typeface="Cambria"/>
                <a:ea typeface="Cambria"/>
                <a:cs typeface="Cambria"/>
                <a:sym typeface="Cambria"/>
              </a:rPr>
              <a:t>Un borgo generativo, a partire dalla sua opera d'arte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640080" y="1554480"/>
            <a:ext cx="10424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L'idea è semplice: fare dell'Arca di Girimonte il cuore di una nuova offerta culturale e turistica, e attorno ad essa mettere in rete tutto il patrimonio del borgo.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640080" y="2468880"/>
            <a:ext cx="5120640" cy="3017520"/>
          </a:xfrm>
          <a:prstGeom prst="roundRect">
            <a:avLst>
              <a:gd fmla="val 3636" name="adj"/>
            </a:avLst>
          </a:prstGeom>
          <a:solidFill>
            <a:srgbClr val="21425C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1005840" y="2880360"/>
            <a:ext cx="1371600" cy="137160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" name="Google Shape;5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8740" y="3223260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3"/>
          <p:cNvSpPr/>
          <p:nvPr/>
        </p:nvSpPr>
        <p:spPr>
          <a:xfrm>
            <a:off x="2560320" y="2926080"/>
            <a:ext cx="2926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2100"/>
              <a:buFont typeface="Cambria"/>
              <a:buNone/>
            </a:pPr>
            <a:r>
              <a:rPr b="1" i="0" lang="en-US" sz="21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L'Arca di Girimonte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2560320" y="338328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IL FULCRO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1005840" y="4206240"/>
            <a:ext cx="438912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Ambiente d'arte popolare ispirato all'Arca di Noè, riconducibile all'outsider art: opera unica e non replicabile, diventa un museo d'artista e la metafora dell'«arca» che salva il paese dallo spopolamento.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6309360" y="2468880"/>
            <a:ext cx="5120640" cy="3017520"/>
          </a:xfrm>
          <a:prstGeom prst="roundRect">
            <a:avLst>
              <a:gd fmla="val 3636" name="adj"/>
            </a:avLst>
          </a:prstGeom>
          <a:solidFill>
            <a:srgbClr val="21425C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6675120" y="2880360"/>
            <a:ext cx="1371600" cy="137160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" name="Google Shape;5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8020" y="3223260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"/>
          <p:cNvSpPr/>
          <p:nvPr/>
        </p:nvSpPr>
        <p:spPr>
          <a:xfrm>
            <a:off x="8229600" y="2926080"/>
            <a:ext cx="2926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2100"/>
              <a:buFont typeface="Cambria"/>
              <a:buNone/>
            </a:pPr>
            <a:r>
              <a:rPr b="1" i="0" lang="en-US" sz="21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Il patrimonio del borgo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8229600" y="338328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LA RETE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6675120" y="4206240"/>
            <a:ext cx="438912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Attorno all'Arca si mettono in rete gli altri beni culturali del territorio — i 70 murales Museo della civiltà contadina e  «Arcalabria», i saperi artigiani, il paesaggio della «Terrazza» — come tappe di un unico racconto.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LA SOLUZIONE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Il sistema del Museo Girimonte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7" name="Google Shape;6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4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"/>
          <p:cNvSpPr/>
          <p:nvPr/>
        </p:nvSpPr>
        <p:spPr>
          <a:xfrm>
            <a:off x="640080" y="2286000"/>
            <a:ext cx="1920240" cy="3108960"/>
          </a:xfrm>
          <a:prstGeom prst="roundRect">
            <a:avLst>
              <a:gd fmla="val 476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1120140" y="2583180"/>
            <a:ext cx="960120" cy="96012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1" name="Google Shape;7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0170" y="282321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"/>
          <p:cNvSpPr/>
          <p:nvPr/>
        </p:nvSpPr>
        <p:spPr>
          <a:xfrm>
            <a:off x="731520" y="365760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Arca in situ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804672" y="4160520"/>
            <a:ext cx="159105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Il sito monumentale sull'altura, messo in sicurezza e reso visitabile: primo polo del museo.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2880360" y="2286000"/>
            <a:ext cx="1920240" cy="3108960"/>
          </a:xfrm>
          <a:prstGeom prst="roundRect">
            <a:avLst>
              <a:gd fmla="val 476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3360420" y="2583180"/>
            <a:ext cx="960120" cy="96012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6" name="Google Shape;7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0450" y="282321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4"/>
          <p:cNvSpPr/>
          <p:nvPr/>
        </p:nvSpPr>
        <p:spPr>
          <a:xfrm>
            <a:off x="2971800" y="365760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Casa dell'artista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3044952" y="4160520"/>
            <a:ext cx="159105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Sede espositiva nel borgo con reception e biglietteria: opere, biografia e accoglienza.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5120640" y="2286000"/>
            <a:ext cx="1920240" cy="3108960"/>
          </a:xfrm>
          <a:prstGeom prst="roundRect">
            <a:avLst>
              <a:gd fmla="val 476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5600700" y="2583180"/>
            <a:ext cx="960120" cy="9601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1" name="Google Shape;8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40730" y="282321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4"/>
          <p:cNvSpPr/>
          <p:nvPr/>
        </p:nvSpPr>
        <p:spPr>
          <a:xfrm>
            <a:off x="5212080" y="365760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Ospitalità diffusa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5285232" y="4160520"/>
            <a:ext cx="159105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Camere e alloggi negli immobili recuperati del centro storico: si allestisce, non si edifica.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7360920" y="2286000"/>
            <a:ext cx="1920240" cy="3108960"/>
          </a:xfrm>
          <a:prstGeom prst="roundRect">
            <a:avLst>
              <a:gd fmla="val 476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4"/>
          <p:cNvSpPr/>
          <p:nvPr/>
        </p:nvSpPr>
        <p:spPr>
          <a:xfrm>
            <a:off x="7840980" y="2583180"/>
            <a:ext cx="960120" cy="9601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6" name="Google Shape;86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81010" y="282321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"/>
          <p:cNvSpPr/>
          <p:nvPr/>
        </p:nvSpPr>
        <p:spPr>
          <a:xfrm>
            <a:off x="7452360" y="365760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Residenze &amp; workation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7525512" y="4160520"/>
            <a:ext cx="159105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Atelier per artisti e postazioni per smart worker e nomadi digitali (funzione promossa dai programmi per i borghi).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9601200" y="2286000"/>
            <a:ext cx="1920240" cy="3108960"/>
          </a:xfrm>
          <a:prstGeom prst="roundRect">
            <a:avLst>
              <a:gd fmla="val 476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4"/>
          <p:cNvSpPr/>
          <p:nvPr/>
        </p:nvSpPr>
        <p:spPr>
          <a:xfrm>
            <a:off x="10081260" y="2583180"/>
            <a:ext cx="960120" cy="9601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1" name="Google Shape;91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321290" y="2823210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"/>
          <p:cNvSpPr/>
          <p:nvPr/>
        </p:nvSpPr>
        <p:spPr>
          <a:xfrm>
            <a:off x="9692640" y="3657600"/>
            <a:ext cx="1737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Rete &amp; esperienze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9765792" y="4160520"/>
            <a:ext cx="159105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La cooperativa di comunità come motore: catalogo del «fare» e Custodi del borgo.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640080" y="562356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Progetto-faro: l'Arca diventa un museo d'artista (ICOM 2022). Gli altri beni del territorio — Castello dei Rota, murales, paesaggio — sono le tappe del percorso di visita.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PERCHÉ ORA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Una finestra di opportunità da cogliere subito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2" name="Google Shape;10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5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640080" y="2240280"/>
            <a:ext cx="3322320" cy="3200400"/>
          </a:xfrm>
          <a:prstGeom prst="roundRect">
            <a:avLst>
              <a:gd fmla="val 2857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1005840" y="2560320"/>
            <a:ext cx="1005840" cy="10058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6" name="Google Shape;10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300" y="281178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5"/>
          <p:cNvSpPr/>
          <p:nvPr/>
        </p:nvSpPr>
        <p:spPr>
          <a:xfrm>
            <a:off x="1005840" y="3749040"/>
            <a:ext cx="2590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 fondi 2021-2027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1005840" y="4297680"/>
            <a:ext cx="25908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PN Cultura (MiC/FESR), PR Calabria FESR-FSE+ e FSC/Aree Interne finanziano con continuità cultura, turismo e recupero: risorse durevoli, non a termine.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4419600" y="2240280"/>
            <a:ext cx="3322320" cy="3200400"/>
          </a:xfrm>
          <a:prstGeom prst="roundRect">
            <a:avLst>
              <a:gd fmla="val 2857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4785360" y="2560320"/>
            <a:ext cx="1005840" cy="100584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1" name="Google Shape;11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36820" y="281178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"/>
          <p:cNvSpPr/>
          <p:nvPr/>
        </p:nvSpPr>
        <p:spPr>
          <a:xfrm>
            <a:off x="4785360" y="3749040"/>
            <a:ext cx="2590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La rete è già attiva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4785360" y="4297680"/>
            <a:ext cx="25908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I Tre Borghi (con Caccuri e Santa Severina) operano già con </a:t>
            </a:r>
            <a:r>
              <a:rPr lang="en-US" sz="1300">
                <a:solidFill>
                  <a:srgbClr val="243340"/>
                </a:solidFill>
              </a:rPr>
              <a:t>il progetto de</a:t>
            </a:r>
            <a:r>
              <a:rPr b="0" i="0" lang="en-US" sz="13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 «</a:t>
            </a:r>
            <a:r>
              <a:rPr lang="en-US" sz="1300">
                <a:solidFill>
                  <a:srgbClr val="243340"/>
                </a:solidFill>
              </a:rPr>
              <a:t>I</a:t>
            </a:r>
            <a:r>
              <a:rPr b="0" i="0" lang="en-US" sz="13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 Tre Borghi» e con il sostegno a circa dieci imprese locali.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8199120" y="2240280"/>
            <a:ext cx="3322320" cy="3200400"/>
          </a:xfrm>
          <a:prstGeom prst="roundRect">
            <a:avLst>
              <a:gd fmla="val 2857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8564880" y="2560320"/>
            <a:ext cx="1005840" cy="10058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6" name="Google Shape;11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16340" y="281178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/>
          <p:nvPr/>
        </p:nvSpPr>
        <p:spPr>
          <a:xfrm>
            <a:off x="8564880" y="3749040"/>
            <a:ext cx="2590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Il segnale del 2024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8564880" y="4297680"/>
            <a:ext cx="25908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Dopo vent'anni di calo, il 2024 segna +1,9% e un saldo migratorio positivo (+21): politiche mirate possono incidere.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BENCHMARK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 modelli che lo dimostrano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6" name="Google Shape;12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6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640080" y="2148840"/>
            <a:ext cx="3322320" cy="356616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1005840" y="2468880"/>
            <a:ext cx="1005840" cy="10058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0" name="Google Shape;13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300" y="272034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/>
          <p:nvPr/>
        </p:nvSpPr>
        <p:spPr>
          <a:xfrm>
            <a:off x="1005840" y="3611880"/>
            <a:ext cx="25908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Sextantio — S. Stefano di Sessanio (AQ)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1005840" y="4434840"/>
            <a:ext cx="2590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L'albergo diffuso come conservazione produttiva: da 1 a 15+ strutture ricettive e decine di micro-attività in un borgo d'alta quota.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4419600" y="2148840"/>
            <a:ext cx="3322320" cy="356616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4785360" y="2468880"/>
            <a:ext cx="1005840" cy="100584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5" name="Google Shape;13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36820" y="272034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/>
          <p:nvPr/>
        </p:nvSpPr>
        <p:spPr>
          <a:xfrm>
            <a:off x="4785360" y="3611880"/>
            <a:ext cx="25908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La Paranza — Rione Sanità, Napoli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4785360" y="4434840"/>
            <a:ext cx="2590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Catacombe riaperte dai giovani in cooperativa: da ~5.000 a oltre 160.000 visitatori/anno, ~40 posti di lavoro. Europa Nostra Award 2022.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8199120" y="2148840"/>
            <a:ext cx="3322320" cy="3566160"/>
          </a:xfrm>
          <a:prstGeom prst="roundRect">
            <a:avLst>
              <a:gd fmla="val 2752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8564880" y="2468880"/>
            <a:ext cx="1005840" cy="10058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0" name="Google Shape;140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16340" y="272034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/>
          <p:nvPr/>
        </p:nvSpPr>
        <p:spPr>
          <a:xfrm>
            <a:off x="8564880" y="3611880"/>
            <a:ext cx="25908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Museo dei 5 Sensi — Sciacca (AG)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8564880" y="4434840"/>
            <a:ext cx="2590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250"/>
              <a:buFont typeface="Arial"/>
              <a:buNone/>
            </a:pPr>
            <a:r>
              <a:rPr b="0" i="0" lang="en-US" sz="12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Cooperativa di comunità: 50+ esperienze del fare, 50+ protocolli, +30% fatturato nel quartiere rigenerato. La città stessa è il museo.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Tre formule già validate al Sud — albergo diffuso, cooperativa giovanile di gestione, cooperativa di comunità — che Castelsilano combina in un unico modello.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6324B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D9A23B"/>
                </a:solidFill>
                <a:latin typeface="Arial"/>
                <a:ea typeface="Arial"/>
                <a:cs typeface="Arial"/>
                <a:sym typeface="Arial"/>
              </a:rPr>
              <a:t>VANTAGGIO COMPETITIVO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4ECD9"/>
                </a:solidFill>
                <a:latin typeface="Cambria"/>
                <a:ea typeface="Cambria"/>
                <a:cs typeface="Cambria"/>
                <a:sym typeface="Cambria"/>
              </a:rPr>
              <a:t>Una combinazione rara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640080" y="1600200"/>
            <a:ext cx="10058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Pochi borghi possono mettere in fila, contemporaneamente, tutti questi asset: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1666512" y="2446020"/>
            <a:ext cx="1143000" cy="11430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5" name="Google Shape;15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52262" y="273177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/>
          <p:nvPr/>
        </p:nvSpPr>
        <p:spPr>
          <a:xfrm>
            <a:off x="1201130" y="3749040"/>
            <a:ext cx="1883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Opera d'arte unica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640075" y="4297675"/>
            <a:ext cx="26595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L'Arca di Girimonte, ambiente outsider con una biografia narrabile.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2889504" y="3749040"/>
            <a:ext cx="1883664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500"/>
              <a:buFont typeface="Cambria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2889504" y="4297680"/>
            <a:ext cx="188366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4569723" y="2446020"/>
            <a:ext cx="1143000" cy="11430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1" name="Google Shape;16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5473" y="273177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7"/>
          <p:cNvSpPr/>
          <p:nvPr/>
        </p:nvSpPr>
        <p:spPr>
          <a:xfrm>
            <a:off x="4134253" y="3749078"/>
            <a:ext cx="1883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Museo diffuso pronto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/>
          <p:nvPr/>
        </p:nvSpPr>
        <p:spPr>
          <a:xfrm>
            <a:off x="3795500" y="4297675"/>
            <a:ext cx="28698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~70 murales della civiltà contadina e «Arcalabria» lungo le vie del borgo.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7388359" y="2446020"/>
            <a:ext cx="1143000" cy="11430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5" name="Google Shape;16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7547" y="273177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7"/>
          <p:cNvSpPr/>
          <p:nvPr/>
        </p:nvSpPr>
        <p:spPr>
          <a:xfrm>
            <a:off x="6731303" y="3749050"/>
            <a:ext cx="2540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Posizione panoramica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6998602" y="4297675"/>
            <a:ext cx="22734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La «Terrazza» tra Sila e Ionio, belvedere sul Marchesato.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10008108" y="2446020"/>
            <a:ext cx="1143000" cy="1143000"/>
          </a:xfrm>
          <a:prstGeom prst="ellipse">
            <a:avLst/>
          </a:prstGeom>
          <a:solidFill>
            <a:srgbClr val="D9A2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9" name="Google Shape;169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93858" y="273177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7"/>
          <p:cNvSpPr/>
          <p:nvPr/>
        </p:nvSpPr>
        <p:spPr>
          <a:xfrm>
            <a:off x="9637776" y="3749040"/>
            <a:ext cx="1883664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9A23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D9A23B"/>
                </a:solidFill>
                <a:latin typeface="Cambria"/>
                <a:ea typeface="Cambria"/>
                <a:cs typeface="Cambria"/>
                <a:sym typeface="Cambria"/>
              </a:rPr>
              <a:t>Comunità ospitale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9637776" y="4297680"/>
            <a:ext cx="1883664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4ECD9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4ECD9"/>
                </a:solidFill>
                <a:latin typeface="Arial"/>
                <a:ea typeface="Arial"/>
                <a:cs typeface="Arial"/>
                <a:sym typeface="Arial"/>
              </a:rPr>
              <a:t>Tessuto associativo e saperi artigiani vivi.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SOSTENIBILITÀ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Come genera valore, e che impatto produce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9" name="Google Shape;17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8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640080" y="1371600"/>
            <a:ext cx="10424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L'Arca e il suo museo attivano ricavi propri e, con essi, effetti duraturi su lavoro e popolazione.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640080" y="1874520"/>
            <a:ext cx="5120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Modello di ricavo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58368" y="2322576"/>
            <a:ext cx="548640" cy="5486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4" name="Google Shape;18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5528" y="2459736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/>
          <p:nvPr/>
        </p:nvSpPr>
        <p:spPr>
          <a:xfrm>
            <a:off x="1371600" y="2377440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Pernottamenti dell'albergo diffuso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658368" y="2980944"/>
            <a:ext cx="548640" cy="5486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7" name="Google Shape;18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5528" y="3118104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/>
          <p:nvPr/>
        </p:nvSpPr>
        <p:spPr>
          <a:xfrm>
            <a:off x="1371600" y="3035808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Biglietti del Museo Girimonte e dei percorsi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658368" y="3639312"/>
            <a:ext cx="548640" cy="5486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0" name="Google Shape;19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5528" y="37764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8"/>
          <p:cNvSpPr/>
          <p:nvPr/>
        </p:nvSpPr>
        <p:spPr>
          <a:xfrm>
            <a:off x="1371600" y="3694176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Eventi, festival e sala convegni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658368" y="4297680"/>
            <a:ext cx="548640" cy="5486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3" name="Google Shape;19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5528" y="443484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8"/>
          <p:cNvSpPr/>
          <p:nvPr/>
        </p:nvSpPr>
        <p:spPr>
          <a:xfrm>
            <a:off x="1371600" y="4352544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Bottega: artigianato e agroalimentare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658368" y="4956048"/>
            <a:ext cx="548640" cy="54864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6" name="Google Shape;196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5528" y="5093208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8"/>
          <p:cNvSpPr/>
          <p:nvPr/>
        </p:nvSpPr>
        <p:spPr>
          <a:xfrm>
            <a:off x="1371600" y="5010912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Pacchetti per il turismo delle radici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640080" y="5760720"/>
            <a:ext cx="5212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In avvio sostenuto da contributi; a regime crescente copertura dei costi con ricavi propri.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6400800" y="1874520"/>
            <a:ext cx="5120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Impatto atteso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6400800" y="2377440"/>
            <a:ext cx="2423160" cy="1600200"/>
          </a:xfrm>
          <a:prstGeom prst="roundRect">
            <a:avLst>
              <a:gd fmla="val 5714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6601968" y="2578608"/>
            <a:ext cx="731520" cy="7315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2" name="Google Shape;202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84848" y="2761488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8"/>
          <p:cNvSpPr/>
          <p:nvPr/>
        </p:nvSpPr>
        <p:spPr>
          <a:xfrm>
            <a:off x="7452360" y="256032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Nuovi posti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di lavoro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9006840" y="2377440"/>
            <a:ext cx="2423160" cy="1600200"/>
          </a:xfrm>
          <a:prstGeom prst="roundRect">
            <a:avLst>
              <a:gd fmla="val 5714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9208008" y="2578608"/>
            <a:ext cx="731520" cy="73152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6" name="Google Shape;206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390888" y="2761488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8"/>
          <p:cNvSpPr/>
          <p:nvPr/>
        </p:nvSpPr>
        <p:spPr>
          <a:xfrm>
            <a:off x="10058400" y="256032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Nuovi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residenti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6400800" y="4114800"/>
            <a:ext cx="2423160" cy="1600200"/>
          </a:xfrm>
          <a:prstGeom prst="roundRect">
            <a:avLst>
              <a:gd fmla="val 5714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6601968" y="4315968"/>
            <a:ext cx="731520" cy="731520"/>
          </a:xfrm>
          <a:prstGeom prst="ellipse">
            <a:avLst/>
          </a:prstGeom>
          <a:solidFill>
            <a:srgbClr val="1632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0" name="Google Shape;210;p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84848" y="4498848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8"/>
          <p:cNvSpPr/>
          <p:nvPr/>
        </p:nvSpPr>
        <p:spPr>
          <a:xfrm>
            <a:off x="7452360" y="429768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Più presenze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e notti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8"/>
          <p:cNvSpPr/>
          <p:nvPr/>
        </p:nvSpPr>
        <p:spPr>
          <a:xfrm>
            <a:off x="9006840" y="4114800"/>
            <a:ext cx="2423160" cy="1600200"/>
          </a:xfrm>
          <a:prstGeom prst="roundRect">
            <a:avLst>
              <a:gd fmla="val 5714" name="adj"/>
            </a:avLst>
          </a:prstGeom>
          <a:solidFill>
            <a:srgbClr val="F3EEE4"/>
          </a:solidFill>
          <a:ln>
            <a:noFill/>
          </a:ln>
          <a:effectLst>
            <a:outerShdw blurRad="88900" rotWithShape="0" algn="bl" dir="5400000" dist="38100">
              <a:srgbClr val="000000">
                <a:alpha val="1607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8"/>
          <p:cNvSpPr/>
          <p:nvPr/>
        </p:nvSpPr>
        <p:spPr>
          <a:xfrm>
            <a:off x="9208008" y="4315968"/>
            <a:ext cx="731520" cy="731520"/>
          </a:xfrm>
          <a:prstGeom prst="ellipse">
            <a:avLst/>
          </a:prstGeom>
          <a:solidFill>
            <a:srgbClr val="B564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4" name="Google Shape;214;p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390888" y="4498848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8"/>
          <p:cNvSpPr/>
          <p:nvPr/>
        </p:nvSpPr>
        <p:spPr>
          <a:xfrm>
            <a:off x="10058400" y="429768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Opere d'arte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permanenti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6400800" y="5760720"/>
            <a:ext cx="5120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Obiettivo di fondo: rallentare (e poi invertire) il declino demografico.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"/>
          <p:cNvSpPr/>
          <p:nvPr/>
        </p:nvSpPr>
        <p:spPr>
          <a:xfrm>
            <a:off x="640080" y="45720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5642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B5642E"/>
                </a:solidFill>
                <a:latin typeface="Arial"/>
                <a:ea typeface="Arial"/>
                <a:cs typeface="Arial"/>
                <a:sym typeface="Arial"/>
              </a:rPr>
              <a:t>QUADRO ECONOMICO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640080" y="749808"/>
            <a:ext cx="9784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Investimento triennale e fonti di finanziamento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4" name="Google Shape;2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8832" y="457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/>
          <p:nvPr/>
        </p:nvSpPr>
        <p:spPr>
          <a:xfrm>
            <a:off x="11558016" y="457200"/>
            <a:ext cx="365760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640080" y="18288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Ripartizione indicativa per macro-voci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7" name="Google Shape;227;p9"/>
          <p:cNvGraphicFramePr/>
          <p:nvPr/>
        </p:nvGraphicFramePr>
        <p:xfrm>
          <a:off x="457200" y="2103120"/>
          <a:ext cx="6035040" cy="384048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228" name="Google Shape;228;p9"/>
          <p:cNvSpPr/>
          <p:nvPr/>
        </p:nvSpPr>
        <p:spPr>
          <a:xfrm>
            <a:off x="6766560" y="1828800"/>
            <a:ext cx="4754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324B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16324B"/>
                </a:solidFill>
                <a:latin typeface="Cambria"/>
                <a:ea typeface="Cambria"/>
                <a:cs typeface="Cambria"/>
                <a:sym typeface="Cambria"/>
              </a:rPr>
              <a:t>Fonti a copertura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9"/>
          <p:cNvSpPr/>
          <p:nvPr/>
        </p:nvSpPr>
        <p:spPr>
          <a:xfrm>
            <a:off x="6766560" y="2331720"/>
            <a:ext cx="475488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77800" lvl="0" marL="1778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Char char="•"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PN Cultura 2021-2027 (MiC, FESR): museo, digitale, imprese culturali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Char char="•"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PR Calabria FESR-FSE+ 2021-2027: recupero, ricettività, occupazione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Char char="•"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FSC e Strategia Aree Interne (SNAI): interventi strutturali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Char char="•"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FEASR (GAL/LEADER), Fondazioni (es. CON IL SUD), Art Bonus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43340"/>
              </a:buClr>
              <a:buSzPts val="1350"/>
              <a:buFont typeface="Arial"/>
              <a:buChar char="•"/>
            </a:pPr>
            <a:r>
              <a:rPr b="0" i="0" lang="en-US" sz="1350" u="none" cap="none" strike="noStrike">
                <a:solidFill>
                  <a:srgbClr val="243340"/>
                </a:solidFill>
                <a:latin typeface="Arial"/>
                <a:ea typeface="Arial"/>
                <a:cs typeface="Arial"/>
                <a:sym typeface="Arial"/>
              </a:rPr>
              <a:t>Crowdfunding civico e ricavi propri crescenti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9"/>
          <p:cNvSpPr/>
          <p:nvPr/>
        </p:nvSpPr>
        <p:spPr>
          <a:xfrm>
            <a:off x="6766560" y="5532120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A8794"/>
              </a:buClr>
              <a:buSzPts val="1150"/>
              <a:buFont typeface="Arial"/>
              <a:buNone/>
            </a:pPr>
            <a:r>
              <a:rPr b="0" i="1" lang="en-US" sz="1150" u="none" cap="none" strike="noStrike">
                <a:solidFill>
                  <a:srgbClr val="7A8794"/>
                </a:solidFill>
                <a:latin typeface="Arial"/>
                <a:ea typeface="Arial"/>
                <a:cs typeface="Arial"/>
                <a:sym typeface="Arial"/>
              </a:rPr>
              <a:t>L'intervento-cardine è il Museo Girimonte (messa in sicurezza dell'Arca e allestimenti); l'accoglienza si ricava dai beni recuperati, senza nuove costruzioni.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2026-07-05T10:33:03Z</dcterms:created>
  <dc:creator>Gruppo di lavoro – Master Pegaso/Medea</dc:creator>
</cp:coreProperties>
</file>